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25" r:id="rId2"/>
    <p:sldId id="315" r:id="rId3"/>
    <p:sldId id="316" r:id="rId4"/>
    <p:sldId id="317" r:id="rId5"/>
    <p:sldId id="318" r:id="rId6"/>
    <p:sldId id="319" r:id="rId7"/>
    <p:sldId id="320" r:id="rId8"/>
    <p:sldId id="321" r:id="rId9"/>
    <p:sldId id="322" r:id="rId10"/>
    <p:sldId id="323" r:id="rId11"/>
    <p:sldId id="326" r:id="rId12"/>
    <p:sldId id="324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9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564006-B1A0-4391-9B03-87E5EE6880AD}" type="datetimeFigureOut">
              <a:rPr lang="nl-NL" smtClean="0"/>
              <a:t>7-9-2015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BEF64-C22A-4E35-B8B9-92420FD87E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366460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0F89FD-B379-4B2F-8113-DD802899CD0C}" type="datetimeFigureOut">
              <a:rPr lang="nl-NL" smtClean="0"/>
              <a:t>7-9-2015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12BC4-7FCC-4430-9195-A1C1C65316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413603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724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AA586-47AD-4D88-BF8F-4EFBAF6802ED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39373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AA586-47AD-4D88-BF8F-4EFBAF6802ED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3471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AA586-47AD-4D88-BF8F-4EFBAF6802ED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37956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AA586-47AD-4D88-BF8F-4EFBAF6802ED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9530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AA586-47AD-4D88-BF8F-4EFBAF6802ED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1791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AA586-47AD-4D88-BF8F-4EFBAF6802ED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77520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AA586-47AD-4D88-BF8F-4EFBAF6802ED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3220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AA586-47AD-4D88-BF8F-4EFBAF6802ED}" type="slidenum">
              <a:rPr lang="nl-NL" smtClean="0"/>
              <a:pPr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3930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5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5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5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5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5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5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5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5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5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5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Basisboek marketing – Hoofdstuk 5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gif"/><Relationship Id="rId4" Type="http://schemas.openxmlformats.org/officeDocument/2006/relationships/image" Target="../media/image10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srdwT0Smd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2338958" y="1628800"/>
            <a:ext cx="44644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Arial" pitchFamily="34" charset="0"/>
                <a:cs typeface="Arial" pitchFamily="34" charset="0"/>
              </a:rPr>
              <a:t>Basisboek Marketing</a:t>
            </a:r>
          </a:p>
          <a:p>
            <a:pPr algn="ctr"/>
            <a:endParaRPr lang="nl-NL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Hoofdstuk 5</a:t>
            </a:r>
          </a:p>
          <a:p>
            <a:pPr algn="ctr"/>
            <a:r>
              <a:rPr lang="nl-NL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 bedrijfskolom</a:t>
            </a:r>
            <a:endParaRPr lang="nl-NL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62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Samenwerkingsvormen</a:t>
            </a:r>
            <a:br>
              <a:rPr lang="nl-NL" dirty="0" smtClean="0"/>
            </a:br>
            <a:r>
              <a:rPr lang="nl-NL" dirty="0" smtClean="0"/>
              <a:t>detailhandel</a:t>
            </a:r>
            <a:endParaRPr lang="nl-NL" dirty="0"/>
          </a:p>
        </p:txBody>
      </p:sp>
      <p:sp>
        <p:nvSpPr>
          <p:cNvPr id="14" name="Tijdelijke aanduiding voor inhoud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 smtClean="0"/>
              <a:t>Inkoopcombinatie</a:t>
            </a:r>
          </a:p>
          <a:p>
            <a:pPr marL="0" indent="0">
              <a:buNone/>
            </a:pPr>
            <a:r>
              <a:rPr lang="nl-NL" sz="2800" dirty="0"/>
              <a:t>	</a:t>
            </a:r>
            <a:r>
              <a:rPr lang="nl-NL" sz="2800" dirty="0" smtClean="0"/>
              <a:t>Groep detaillisten met gezamenlijk 	inkoopkantoor</a:t>
            </a:r>
          </a:p>
          <a:p>
            <a:r>
              <a:rPr lang="nl-NL" sz="2800" dirty="0" smtClean="0"/>
              <a:t>Vrijwillig filiaalbedrijf</a:t>
            </a:r>
          </a:p>
          <a:p>
            <a:pPr marL="0" indent="0">
              <a:buNone/>
            </a:pPr>
            <a:r>
              <a:rPr lang="nl-NL" sz="2800" dirty="0"/>
              <a:t>	</a:t>
            </a:r>
            <a:r>
              <a:rPr lang="nl-NL" sz="2800" dirty="0" smtClean="0"/>
              <a:t>Grossier plus groep detaillisten onder 	gemeenschappelijke naam</a:t>
            </a:r>
          </a:p>
          <a:p>
            <a:r>
              <a:rPr lang="nl-NL" sz="2800" dirty="0" smtClean="0"/>
              <a:t>Franchising</a:t>
            </a:r>
          </a:p>
          <a:p>
            <a:pPr marL="0" indent="0">
              <a:buNone/>
            </a:pPr>
            <a:r>
              <a:rPr lang="nl-NL" sz="2800" dirty="0"/>
              <a:t>	</a:t>
            </a:r>
            <a:r>
              <a:rPr lang="nl-NL" sz="2800" dirty="0" smtClean="0"/>
              <a:t>Grote leverancier laat detaillisten tegen 	betaling naam en winkelformule gebruiken</a:t>
            </a:r>
            <a:endParaRPr lang="nl-NL" sz="2800" dirty="0"/>
          </a:p>
          <a:p>
            <a:pPr marL="0" indent="0">
              <a:buNone/>
            </a:pP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89354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0066"/>
                </a:solidFill>
              </a:rPr>
              <a:t>   </a:t>
            </a:r>
            <a:r>
              <a:rPr lang="nl-NL" dirty="0" smtClean="0">
                <a:solidFill>
                  <a:srgbClr val="1D266B"/>
                </a:solidFill>
              </a:rPr>
              <a:t>Detailhandel</a:t>
            </a:r>
            <a:endParaRPr lang="nl-NL" dirty="0">
              <a:solidFill>
                <a:srgbClr val="1D266B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1556792"/>
            <a:ext cx="7859216" cy="4680520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nl-NL" dirty="0" smtClean="0">
                <a:solidFill>
                  <a:srgbClr val="1D266B"/>
                </a:solidFill>
              </a:rPr>
              <a:t>zelfstandige winkels </a:t>
            </a:r>
          </a:p>
          <a:p>
            <a:pPr>
              <a:buFontTx/>
              <a:buChar char="-"/>
            </a:pPr>
            <a:endParaRPr lang="nl-NL" dirty="0" smtClean="0">
              <a:solidFill>
                <a:srgbClr val="1D266B"/>
              </a:solidFill>
            </a:endParaRPr>
          </a:p>
          <a:p>
            <a:pPr>
              <a:buFontTx/>
              <a:buChar char="-"/>
            </a:pPr>
            <a:r>
              <a:rPr lang="nl-NL" dirty="0" smtClean="0">
                <a:solidFill>
                  <a:srgbClr val="1D266B"/>
                </a:solidFill>
              </a:rPr>
              <a:t>Webwinkels</a:t>
            </a:r>
          </a:p>
          <a:p>
            <a:pPr>
              <a:buFontTx/>
              <a:buChar char="-"/>
            </a:pPr>
            <a:endParaRPr lang="nl-NL" dirty="0" smtClean="0">
              <a:solidFill>
                <a:srgbClr val="1D266B"/>
              </a:solidFill>
            </a:endParaRPr>
          </a:p>
          <a:p>
            <a:pPr>
              <a:buFontTx/>
              <a:buChar char="-"/>
            </a:pPr>
            <a:r>
              <a:rPr lang="nl-NL" dirty="0" smtClean="0">
                <a:solidFill>
                  <a:srgbClr val="1D266B"/>
                </a:solidFill>
              </a:rPr>
              <a:t>in- en verkoopcombinaties</a:t>
            </a:r>
          </a:p>
          <a:p>
            <a:pPr>
              <a:buFontTx/>
              <a:buChar char="-"/>
            </a:pPr>
            <a:endParaRPr lang="nl-NL" dirty="0" smtClean="0">
              <a:solidFill>
                <a:srgbClr val="1D266B"/>
              </a:solidFill>
            </a:endParaRPr>
          </a:p>
          <a:p>
            <a:pPr>
              <a:buFontTx/>
              <a:buChar char="-"/>
            </a:pPr>
            <a:r>
              <a:rPr lang="nl-NL" dirty="0" smtClean="0">
                <a:solidFill>
                  <a:srgbClr val="1D266B"/>
                </a:solidFill>
              </a:rPr>
              <a:t>franchise-ondernemingen</a:t>
            </a:r>
          </a:p>
          <a:p>
            <a:pPr>
              <a:buFontTx/>
              <a:buChar char="-"/>
            </a:pPr>
            <a:endParaRPr lang="nl-NL" dirty="0" smtClean="0">
              <a:solidFill>
                <a:srgbClr val="1D266B"/>
              </a:solidFill>
            </a:endParaRPr>
          </a:p>
          <a:p>
            <a:pPr>
              <a:buFontTx/>
              <a:buChar char="-"/>
            </a:pPr>
            <a:r>
              <a:rPr lang="nl-NL" dirty="0" smtClean="0">
                <a:solidFill>
                  <a:srgbClr val="1D266B"/>
                </a:solidFill>
              </a:rPr>
              <a:t>vrijwillige filiaalbedrijven</a:t>
            </a:r>
          </a:p>
          <a:p>
            <a:pPr>
              <a:buFontTx/>
              <a:buChar char="-"/>
            </a:pPr>
            <a:endParaRPr lang="nl-NL" dirty="0" smtClean="0">
              <a:solidFill>
                <a:srgbClr val="1D266B"/>
              </a:solidFill>
            </a:endParaRPr>
          </a:p>
          <a:p>
            <a:pPr>
              <a:buFontTx/>
              <a:buChar char="-"/>
            </a:pPr>
            <a:r>
              <a:rPr lang="nl-NL" dirty="0">
                <a:solidFill>
                  <a:srgbClr val="1D266B"/>
                </a:solidFill>
              </a:rPr>
              <a:t>g</a:t>
            </a:r>
            <a:r>
              <a:rPr lang="nl-NL" dirty="0" smtClean="0">
                <a:solidFill>
                  <a:srgbClr val="1D266B"/>
                </a:solidFill>
              </a:rPr>
              <a:t>rootwinkelbedrijven</a:t>
            </a:r>
          </a:p>
          <a:p>
            <a:pPr>
              <a:buFontTx/>
              <a:buChar char="-"/>
            </a:pPr>
            <a:endParaRPr lang="nl-NL" dirty="0" smtClean="0">
              <a:solidFill>
                <a:srgbClr val="1D266B"/>
              </a:solidFill>
            </a:endParaRPr>
          </a:p>
          <a:p>
            <a:pPr marL="0" indent="0">
              <a:buNone/>
            </a:pPr>
            <a:endParaRPr lang="nl-NL" dirty="0">
              <a:solidFill>
                <a:srgbClr val="1D266B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1196752"/>
            <a:ext cx="1688976" cy="74737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2244841"/>
            <a:ext cx="1306617" cy="86563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2903" y="3190965"/>
            <a:ext cx="2232249" cy="444681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0013" y="4755934"/>
            <a:ext cx="869333" cy="744476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577" y="3833024"/>
            <a:ext cx="2559666" cy="724386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664" y="5482506"/>
            <a:ext cx="1582202" cy="1095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135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Ondersteunende filmpjes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Franchising</a:t>
            </a:r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7516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Bedrijfskolom</a:t>
            </a:r>
            <a:endParaRPr lang="nl-NL" dirty="0"/>
          </a:p>
        </p:txBody>
      </p:sp>
      <p:sp>
        <p:nvSpPr>
          <p:cNvPr id="14" name="Tijdelijke aanduiding voor inhoud 1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400" dirty="0" smtClean="0"/>
              <a:t>Schematische weergave van opeenvolgende bedrijfstakken die een product voortbrengen, bewerken en verhandelen, van producent tot consument.</a:t>
            </a:r>
          </a:p>
          <a:p>
            <a:endParaRPr lang="nl-NL" sz="2400" dirty="0"/>
          </a:p>
          <a:p>
            <a:r>
              <a:rPr lang="nl-NL" sz="2400" dirty="0" smtClean="0"/>
              <a:t>Is een vereenvoudigd model van de werkelijkheid.</a:t>
            </a:r>
          </a:p>
          <a:p>
            <a:pPr marL="0" indent="0">
              <a:buNone/>
            </a:pPr>
            <a:endParaRPr lang="nl-NL" sz="2400" dirty="0" smtClean="0"/>
          </a:p>
          <a:p>
            <a:r>
              <a:rPr lang="nl-NL" sz="2400" dirty="0" smtClean="0"/>
              <a:t>Elke schakel stelt een bedrijfstak voor.</a:t>
            </a:r>
          </a:p>
          <a:p>
            <a:r>
              <a:rPr lang="nl-NL" sz="2400" dirty="0" smtClean="0"/>
              <a:t>Tussen twee schakels zit een abstracte markt.</a:t>
            </a:r>
          </a:p>
          <a:p>
            <a:r>
              <a:rPr lang="nl-NL" sz="2400" dirty="0" smtClean="0"/>
              <a:t>De consument is geen bedrijfstak (niet in hokje).</a:t>
            </a:r>
            <a:endParaRPr lang="nl-NL" sz="2400" dirty="0"/>
          </a:p>
          <a:p>
            <a:endParaRPr lang="nl-NL" sz="2400" dirty="0"/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06219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755576" y="260648"/>
            <a:ext cx="8229600" cy="1143000"/>
          </a:xfrm>
        </p:spPr>
        <p:txBody>
          <a:bodyPr>
            <a:normAutofit/>
          </a:bodyPr>
          <a:lstStyle/>
          <a:p>
            <a:r>
              <a:rPr lang="nl-NL" dirty="0" smtClean="0"/>
              <a:t>Voorbeeld bedrijfskolom</a:t>
            </a:r>
            <a:endParaRPr lang="nl-NL" dirty="0"/>
          </a:p>
        </p:txBody>
      </p:sp>
      <p:pic>
        <p:nvPicPr>
          <p:cNvPr id="3" name="Tijdelijke aanduiding voor inhoud 2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9342" y="1124744"/>
            <a:ext cx="6359002" cy="4916246"/>
          </a:xfrm>
        </p:spPr>
      </p:pic>
    </p:spTree>
    <p:extLst>
      <p:ext uri="{BB962C8B-B14F-4D97-AF65-F5344CB8AC3E}">
        <p14:creationId xmlns:p14="http://schemas.microsoft.com/office/powerpoint/2010/main" val="186001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Bedrijfstak (branche)</a:t>
            </a:r>
            <a:endParaRPr lang="nl-NL" dirty="0"/>
          </a:p>
        </p:txBody>
      </p:sp>
      <p:sp>
        <p:nvSpPr>
          <p:cNvPr id="14" name="Tijdelijke aanduiding voor inhoud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sz="2800" dirty="0" smtClean="0"/>
          </a:p>
          <a:p>
            <a:r>
              <a:rPr lang="nl-NL" sz="2800" dirty="0" smtClean="0"/>
              <a:t>Bestaat uit alle bedrijven die vergelijkbaar werk doen</a:t>
            </a:r>
          </a:p>
          <a:p>
            <a:endParaRPr lang="nl-NL" sz="2800" dirty="0"/>
          </a:p>
          <a:p>
            <a:r>
              <a:rPr lang="nl-NL" sz="2800" dirty="0" smtClean="0"/>
              <a:t>Brancheorganisatie</a:t>
            </a:r>
          </a:p>
          <a:p>
            <a:pPr marL="0" indent="0">
              <a:buNone/>
            </a:pPr>
            <a:r>
              <a:rPr lang="nl-NL" sz="2800" dirty="0" smtClean="0"/>
              <a:t>belangenvereniging van bedrijven uit een bepaalde bedrijfstak</a:t>
            </a:r>
          </a:p>
          <a:p>
            <a:pPr marL="0" indent="0">
              <a:buNone/>
            </a:pP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88002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666700" y="440608"/>
            <a:ext cx="8229600" cy="1143000"/>
          </a:xfrm>
        </p:spPr>
        <p:txBody>
          <a:bodyPr>
            <a:normAutofit/>
          </a:bodyPr>
          <a:lstStyle/>
          <a:p>
            <a:r>
              <a:rPr lang="nl-NL" dirty="0" smtClean="0"/>
              <a:t>Differentiatie</a:t>
            </a:r>
            <a:endParaRPr lang="nl-NL" dirty="0"/>
          </a:p>
        </p:txBody>
      </p:sp>
      <p:sp>
        <p:nvSpPr>
          <p:cNvPr id="14" name="Tijdelijke aanduiding voor inhoud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 smtClean="0"/>
              <a:t>Bedrijfskolom wordt een schakel langer.</a:t>
            </a:r>
          </a:p>
          <a:p>
            <a:r>
              <a:rPr lang="nl-NL" sz="2400" dirty="0" smtClean="0"/>
              <a:t>Werk dat eerst in 1 bedrijfstak werd gedaan gebeurt nu in 2 bedrijfstakken.</a:t>
            </a:r>
          </a:p>
          <a:p>
            <a:r>
              <a:rPr lang="nl-NL" sz="2400" dirty="0" smtClean="0"/>
              <a:t>Kan komen door:</a:t>
            </a:r>
          </a:p>
          <a:p>
            <a:pPr marL="0" indent="0">
              <a:buNone/>
            </a:pPr>
            <a:r>
              <a:rPr lang="nl-NL" sz="2400" dirty="0"/>
              <a:t> </a:t>
            </a:r>
            <a:r>
              <a:rPr lang="nl-NL" sz="2400" dirty="0" smtClean="0"/>
              <a:t>   – uitbesteding werk aan ander bedrijf;</a:t>
            </a:r>
          </a:p>
          <a:p>
            <a:pPr marL="0" indent="0">
              <a:buNone/>
            </a:pPr>
            <a:r>
              <a:rPr lang="nl-NL" sz="2400" dirty="0"/>
              <a:t> </a:t>
            </a:r>
            <a:r>
              <a:rPr lang="nl-NL" sz="2400" dirty="0" smtClean="0"/>
              <a:t>   – verkoop bedrijfsonderdeel.</a:t>
            </a:r>
            <a:endParaRPr lang="nl-NL" sz="2400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2932" y="4079104"/>
            <a:ext cx="6634543" cy="257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43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Integratie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smtClean="0"/>
              <a:t>Bedrijfskolom wordt een schakel korter.</a:t>
            </a:r>
          </a:p>
          <a:p>
            <a:r>
              <a:rPr lang="nl-NL" dirty="0" smtClean="0"/>
              <a:t>Twee schakels schuiven als het ware </a:t>
            </a:r>
            <a:r>
              <a:rPr lang="nl-NL" i="1" dirty="0" smtClean="0"/>
              <a:t>in</a:t>
            </a:r>
            <a:r>
              <a:rPr lang="nl-NL" dirty="0" smtClean="0"/>
              <a:t> elkaar.</a:t>
            </a:r>
          </a:p>
          <a:p>
            <a:r>
              <a:rPr lang="nl-NL" dirty="0" smtClean="0"/>
              <a:t>Werk dat eerst in 2 schakels werd gedaan gebeurt nu in 1 schakel.</a:t>
            </a:r>
            <a:endParaRPr lang="nl-NL" dirty="0"/>
          </a:p>
          <a:p>
            <a:r>
              <a:rPr lang="nl-NL" dirty="0" smtClean="0"/>
              <a:t>Kan komen door:</a:t>
            </a:r>
          </a:p>
          <a:p>
            <a:pPr marL="0" indent="0">
              <a:buNone/>
            </a:pPr>
            <a:r>
              <a:rPr lang="nl-NL" dirty="0" smtClean="0"/>
              <a:t>    - overname ander bedrijf</a:t>
            </a:r>
          </a:p>
          <a:p>
            <a:pPr marL="0" indent="0">
              <a:buNone/>
            </a:pPr>
            <a:r>
              <a:rPr lang="nl-NL" dirty="0" smtClean="0"/>
              <a:t>      (in voorgaande schakel of in de volgende);</a:t>
            </a:r>
          </a:p>
          <a:p>
            <a:pPr marL="0" indent="0">
              <a:buNone/>
            </a:pPr>
            <a:r>
              <a:rPr lang="nl-NL" dirty="0" smtClean="0"/>
              <a:t>    - bedrijf gaat de werkzaamheden van voorgaande of volgende schakel verrichten.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868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Integratie vervolg</a:t>
            </a:r>
            <a:endParaRPr lang="nl-NL" dirty="0"/>
          </a:p>
        </p:txBody>
      </p:sp>
      <p:pic>
        <p:nvPicPr>
          <p:cNvPr id="7" name="Tijdelijke aanduiding voor inhoud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916832"/>
            <a:ext cx="7460239" cy="4052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40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Specialisatie</a:t>
            </a:r>
            <a:endParaRPr lang="nl-NL" dirty="0"/>
          </a:p>
        </p:txBody>
      </p:sp>
      <p:sp>
        <p:nvSpPr>
          <p:cNvPr id="14" name="Tijdelijke aanduiding voor inhoud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dirty="0" smtClean="0"/>
          </a:p>
          <a:p>
            <a:r>
              <a:rPr lang="nl-NL" dirty="0" smtClean="0"/>
              <a:t>Een schakel in de bedrijfskolom wordt smaller.</a:t>
            </a:r>
          </a:p>
          <a:p>
            <a:r>
              <a:rPr lang="nl-NL" dirty="0" smtClean="0"/>
              <a:t>Een bedrijf gaat minder verschillende taken verrichten.</a:t>
            </a:r>
          </a:p>
          <a:p>
            <a:pPr marL="0" indent="0">
              <a:buNone/>
            </a:pPr>
            <a:endParaRPr lang="nl-NL" dirty="0" smtClean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661457"/>
            <a:ext cx="9438420" cy="314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96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Parallellisatie</a:t>
            </a:r>
            <a:endParaRPr lang="nl-NL" dirty="0"/>
          </a:p>
        </p:txBody>
      </p:sp>
      <p:sp>
        <p:nvSpPr>
          <p:cNvPr id="14" name="Tijdelijke aanduiding voor inhoud 13"/>
          <p:cNvSpPr>
            <a:spLocks noGrp="1"/>
          </p:cNvSpPr>
          <p:nvPr>
            <p:ph idx="1"/>
          </p:nvPr>
        </p:nvSpPr>
        <p:spPr>
          <a:xfrm>
            <a:off x="372403" y="990125"/>
            <a:ext cx="8748464" cy="4929411"/>
          </a:xfrm>
        </p:spPr>
        <p:txBody>
          <a:bodyPr>
            <a:normAutofit/>
          </a:bodyPr>
          <a:lstStyle/>
          <a:p>
            <a:r>
              <a:rPr lang="nl-NL" dirty="0" smtClean="0"/>
              <a:t>Een schakel in de bedrijfskolom wordt breder.</a:t>
            </a:r>
          </a:p>
          <a:p>
            <a:r>
              <a:rPr lang="nl-NL" dirty="0" smtClean="0"/>
              <a:t>Deze schakel komt op het terrein van een schakel uit een andere bedrijfskolom.</a:t>
            </a:r>
          </a:p>
          <a:p>
            <a:r>
              <a:rPr lang="nl-NL" dirty="0" smtClean="0"/>
              <a:t>Als het nieuwe aanbod weinig met het bestaande te maken heeft, spreekt men van branchevervaging.</a:t>
            </a:r>
          </a:p>
          <a:p>
            <a:pPr marL="0" indent="0">
              <a:buNone/>
            </a:pPr>
            <a:endParaRPr lang="nl-NL" dirty="0" smtClean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3429642"/>
            <a:ext cx="9674200" cy="3221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81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265</Words>
  <Application>Microsoft Office PowerPoint</Application>
  <PresentationFormat>Diavoorstelling (4:3)</PresentationFormat>
  <Paragraphs>72</Paragraphs>
  <Slides>12</Slides>
  <Notes>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Calibri</vt:lpstr>
      <vt:lpstr>Kantoorthema</vt:lpstr>
      <vt:lpstr>PowerPoint-presentatie</vt:lpstr>
      <vt:lpstr>Bedrijfskolom</vt:lpstr>
      <vt:lpstr>Voorbeeld bedrijfskolom</vt:lpstr>
      <vt:lpstr>Bedrijfstak (branche)</vt:lpstr>
      <vt:lpstr>Differentiatie</vt:lpstr>
      <vt:lpstr>Integratie</vt:lpstr>
      <vt:lpstr>Integratie vervolg</vt:lpstr>
      <vt:lpstr>Specialisatie</vt:lpstr>
      <vt:lpstr>Parallellisatie</vt:lpstr>
      <vt:lpstr>Samenwerkingsvormen detailhandel</vt:lpstr>
      <vt:lpstr>   Detailhandel</vt:lpstr>
      <vt:lpstr>Ondersteunende filmpjes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Robbert Groenendaal</cp:lastModifiedBy>
  <cp:revision>12</cp:revision>
  <dcterms:created xsi:type="dcterms:W3CDTF">2013-11-15T15:05:42Z</dcterms:created>
  <dcterms:modified xsi:type="dcterms:W3CDTF">2015-09-07T09:34:55Z</dcterms:modified>
</cp:coreProperties>
</file>