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5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6" r:id="rId12"/>
    <p:sldId id="32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64006-B1A0-4391-9B03-87E5EE6880AD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BEF64-C22A-4E35-B8B9-92420FD87E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36646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89FD-B379-4B2F-8113-DD802899CD0C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2BC4-7FCC-4430-9195-A1C1C65316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136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24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937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471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795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9530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79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752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22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93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5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5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5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5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5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Basisboek marketing – Hoofdstuk 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gif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srdwT0Sm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338958" y="1628800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Arial" pitchFamily="34" charset="0"/>
                <a:cs typeface="Arial" pitchFamily="34" charset="0"/>
              </a:rPr>
              <a:t>Basisboek Marketing</a:t>
            </a:r>
          </a:p>
          <a:p>
            <a:pPr algn="ctr"/>
            <a:endParaRPr lang="nl-NL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Hoofdstuk 5</a:t>
            </a: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 bedrijfskolom</a:t>
            </a:r>
            <a:endParaRPr lang="nl-NL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2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Samenwerkingsvormen</a:t>
            </a:r>
            <a:br>
              <a:rPr lang="nl-NL" dirty="0" smtClean="0"/>
            </a:br>
            <a:r>
              <a:rPr lang="nl-NL" dirty="0" smtClean="0"/>
              <a:t>detailhandel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Inkoopcombinatie</a:t>
            </a:r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Groep detaillisten met gezamenlijk 	inkoopkantoor</a:t>
            </a:r>
          </a:p>
          <a:p>
            <a:r>
              <a:rPr lang="nl-NL" sz="2800" dirty="0" smtClean="0"/>
              <a:t>Vrijwillig filiaalbedrijf</a:t>
            </a:r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Grossier plus groep detaillisten onder 	gemeenschappelijke naam</a:t>
            </a:r>
          </a:p>
          <a:p>
            <a:r>
              <a:rPr lang="nl-NL" sz="2800" dirty="0" smtClean="0"/>
              <a:t>Franchising</a:t>
            </a:r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Grote leverancier laat detaillisten tegen 	betaling naam en winkelformule gebruiken</a:t>
            </a: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89354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0066"/>
                </a:solidFill>
              </a:rPr>
              <a:t>   </a:t>
            </a:r>
            <a:r>
              <a:rPr lang="nl-NL" dirty="0" smtClean="0">
                <a:solidFill>
                  <a:srgbClr val="1D266B"/>
                </a:solidFill>
              </a:rPr>
              <a:t>Detailhandel</a:t>
            </a:r>
            <a:endParaRPr lang="nl-NL" dirty="0">
              <a:solidFill>
                <a:srgbClr val="1D266B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556792"/>
            <a:ext cx="7859216" cy="468052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nl-NL" dirty="0" smtClean="0">
                <a:solidFill>
                  <a:srgbClr val="1D266B"/>
                </a:solidFill>
              </a:rPr>
              <a:t>zelfstandige winkels </a:t>
            </a:r>
          </a:p>
          <a:p>
            <a:pPr>
              <a:buFontTx/>
              <a:buChar char="-"/>
            </a:pPr>
            <a:endParaRPr lang="nl-NL" dirty="0" smtClean="0">
              <a:solidFill>
                <a:srgbClr val="1D266B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1D266B"/>
                </a:solidFill>
              </a:rPr>
              <a:t>Webwinkels</a:t>
            </a:r>
          </a:p>
          <a:p>
            <a:pPr>
              <a:buFontTx/>
              <a:buChar char="-"/>
            </a:pPr>
            <a:endParaRPr lang="nl-NL" dirty="0" smtClean="0">
              <a:solidFill>
                <a:srgbClr val="1D266B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1D266B"/>
                </a:solidFill>
              </a:rPr>
              <a:t>in- en verkoopcombinaties</a:t>
            </a:r>
          </a:p>
          <a:p>
            <a:pPr>
              <a:buFontTx/>
              <a:buChar char="-"/>
            </a:pPr>
            <a:endParaRPr lang="nl-NL" dirty="0" smtClean="0">
              <a:solidFill>
                <a:srgbClr val="1D266B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1D266B"/>
                </a:solidFill>
              </a:rPr>
              <a:t>franchise-ondernemingen</a:t>
            </a:r>
          </a:p>
          <a:p>
            <a:pPr>
              <a:buFontTx/>
              <a:buChar char="-"/>
            </a:pPr>
            <a:endParaRPr lang="nl-NL" dirty="0" smtClean="0">
              <a:solidFill>
                <a:srgbClr val="1D266B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1D266B"/>
                </a:solidFill>
              </a:rPr>
              <a:t>vrijwillige filiaalbedrijven</a:t>
            </a:r>
          </a:p>
          <a:p>
            <a:pPr>
              <a:buFontTx/>
              <a:buChar char="-"/>
            </a:pPr>
            <a:endParaRPr lang="nl-NL" dirty="0" smtClean="0">
              <a:solidFill>
                <a:srgbClr val="1D266B"/>
              </a:solidFill>
            </a:endParaRPr>
          </a:p>
          <a:p>
            <a:pPr>
              <a:buFontTx/>
              <a:buChar char="-"/>
            </a:pPr>
            <a:r>
              <a:rPr lang="nl-NL" dirty="0">
                <a:solidFill>
                  <a:srgbClr val="1D266B"/>
                </a:solidFill>
              </a:rPr>
              <a:t>g</a:t>
            </a:r>
            <a:r>
              <a:rPr lang="nl-NL" dirty="0" smtClean="0">
                <a:solidFill>
                  <a:srgbClr val="1D266B"/>
                </a:solidFill>
              </a:rPr>
              <a:t>rootwinkelbedrijven</a:t>
            </a:r>
          </a:p>
          <a:p>
            <a:pPr>
              <a:buFontTx/>
              <a:buChar char="-"/>
            </a:pPr>
            <a:endParaRPr lang="nl-NL" dirty="0" smtClean="0">
              <a:solidFill>
                <a:srgbClr val="1D266B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1D266B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96752"/>
            <a:ext cx="1688976" cy="74737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44841"/>
            <a:ext cx="1306617" cy="86563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903" y="3190965"/>
            <a:ext cx="2232249" cy="44468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013" y="4755934"/>
            <a:ext cx="869333" cy="74447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577" y="3833024"/>
            <a:ext cx="2559666" cy="72438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664" y="5482506"/>
            <a:ext cx="1582202" cy="109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3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Ondersteunende filmpjes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Franchising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516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Bedrijfskolom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400" dirty="0" smtClean="0"/>
              <a:t>Schematische weergave van opeenvolgende bedrijfstakken die een product voortbrengen, bewerken en verhandelen, van producent tot consument.</a:t>
            </a:r>
          </a:p>
          <a:p>
            <a:endParaRPr lang="nl-NL" sz="2400" dirty="0"/>
          </a:p>
          <a:p>
            <a:r>
              <a:rPr lang="nl-NL" sz="2400" dirty="0" smtClean="0"/>
              <a:t>Is een vereenvoudigd model van de werkelijkheid.</a:t>
            </a:r>
          </a:p>
          <a:p>
            <a:pPr marL="0" indent="0">
              <a:buNone/>
            </a:pPr>
            <a:endParaRPr lang="nl-NL" sz="2400" dirty="0" smtClean="0"/>
          </a:p>
          <a:p>
            <a:r>
              <a:rPr lang="nl-NL" sz="2400" dirty="0" smtClean="0"/>
              <a:t>Elke schakel stelt een bedrijfstak voor.</a:t>
            </a:r>
          </a:p>
          <a:p>
            <a:r>
              <a:rPr lang="nl-NL" sz="2400" dirty="0" smtClean="0"/>
              <a:t>Tussen twee schakels zit een abstracte markt.</a:t>
            </a:r>
          </a:p>
          <a:p>
            <a:r>
              <a:rPr lang="nl-NL" sz="2400" dirty="0" smtClean="0"/>
              <a:t>De consument is geen bedrijfstak (niet in hokje).</a:t>
            </a:r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6219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Voorbeeld bedrijfskolom</a:t>
            </a:r>
            <a:endParaRPr lang="nl-NL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342" y="1124744"/>
            <a:ext cx="6359002" cy="4916246"/>
          </a:xfrm>
        </p:spPr>
      </p:pic>
    </p:spTree>
    <p:extLst>
      <p:ext uri="{BB962C8B-B14F-4D97-AF65-F5344CB8AC3E}">
        <p14:creationId xmlns:p14="http://schemas.microsoft.com/office/powerpoint/2010/main" val="18600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Bedrijfstak (branche)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800" dirty="0" smtClean="0"/>
          </a:p>
          <a:p>
            <a:r>
              <a:rPr lang="nl-NL" sz="2800" dirty="0" smtClean="0"/>
              <a:t>Bestaat uit alle bedrijven die vergelijkbaar werk doen</a:t>
            </a:r>
          </a:p>
          <a:p>
            <a:endParaRPr lang="nl-NL" sz="2800" dirty="0"/>
          </a:p>
          <a:p>
            <a:r>
              <a:rPr lang="nl-NL" sz="2800" dirty="0" smtClean="0"/>
              <a:t>Brancheorganisatie</a:t>
            </a:r>
          </a:p>
          <a:p>
            <a:pPr marL="0" indent="0">
              <a:buNone/>
            </a:pPr>
            <a:r>
              <a:rPr lang="nl-NL" sz="2800" dirty="0" smtClean="0"/>
              <a:t>belangenvereniging van bedrijven uit een bepaalde bedrijfstak</a:t>
            </a:r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800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666700" y="44060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Differentiatie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Bedrijfskolom wordt een schakel langer.</a:t>
            </a:r>
          </a:p>
          <a:p>
            <a:r>
              <a:rPr lang="nl-NL" sz="2400" dirty="0" smtClean="0"/>
              <a:t>Werk dat eerst in 1 bedrijfstak werd gedaan gebeurt nu in 2 bedrijfstakken.</a:t>
            </a:r>
          </a:p>
          <a:p>
            <a:r>
              <a:rPr lang="nl-NL" sz="2400" dirty="0" smtClean="0"/>
              <a:t>Kan komen door: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– uitbesteding werk aan ander bedrijf;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– verkoop bedrijfsonderdeel.</a:t>
            </a:r>
            <a:endParaRPr lang="nl-NL" sz="24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932" y="4079104"/>
            <a:ext cx="6634543" cy="257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4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Integratie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Bedrijfskolom wordt een schakel korter.</a:t>
            </a:r>
          </a:p>
          <a:p>
            <a:r>
              <a:rPr lang="nl-NL" dirty="0" smtClean="0"/>
              <a:t>Twee schakels schuiven als het ware </a:t>
            </a:r>
            <a:r>
              <a:rPr lang="nl-NL" i="1" dirty="0" smtClean="0"/>
              <a:t>in</a:t>
            </a:r>
            <a:r>
              <a:rPr lang="nl-NL" dirty="0" smtClean="0"/>
              <a:t> elkaar.</a:t>
            </a:r>
          </a:p>
          <a:p>
            <a:r>
              <a:rPr lang="nl-NL" dirty="0" smtClean="0"/>
              <a:t>Werk dat eerst in 2 schakels werd gedaan gebeurt nu in 1 schakel.</a:t>
            </a:r>
            <a:endParaRPr lang="nl-NL" dirty="0"/>
          </a:p>
          <a:p>
            <a:r>
              <a:rPr lang="nl-NL" dirty="0" smtClean="0"/>
              <a:t>Kan komen door:</a:t>
            </a:r>
          </a:p>
          <a:p>
            <a:pPr marL="0" indent="0">
              <a:buNone/>
            </a:pPr>
            <a:r>
              <a:rPr lang="nl-NL" dirty="0" smtClean="0"/>
              <a:t>    - overname ander bedrijf</a:t>
            </a:r>
          </a:p>
          <a:p>
            <a:pPr marL="0" indent="0">
              <a:buNone/>
            </a:pPr>
            <a:r>
              <a:rPr lang="nl-NL" dirty="0" smtClean="0"/>
              <a:t>      (in voorgaande schakel of in de volgende);</a:t>
            </a:r>
          </a:p>
          <a:p>
            <a:pPr marL="0" indent="0">
              <a:buNone/>
            </a:pPr>
            <a:r>
              <a:rPr lang="nl-NL" dirty="0" smtClean="0"/>
              <a:t>    - bedrijf gaat de werkzaamheden van voorgaande of volgende schakel verrichten.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6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Integratie vervolg</a:t>
            </a:r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16832"/>
            <a:ext cx="7460239" cy="405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4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Specialisatie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Een schakel in de bedrijfskolom wordt smaller.</a:t>
            </a:r>
          </a:p>
          <a:p>
            <a:r>
              <a:rPr lang="nl-NL" dirty="0" smtClean="0"/>
              <a:t>Een bedrijf gaat minder verschillende taken verrichten.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61457"/>
            <a:ext cx="9438420" cy="314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Parallellisatie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>
          <a:xfrm>
            <a:off x="372403" y="990125"/>
            <a:ext cx="8748464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Een schakel in de bedrijfskolom wordt breder.</a:t>
            </a:r>
          </a:p>
          <a:p>
            <a:r>
              <a:rPr lang="nl-NL" dirty="0" smtClean="0"/>
              <a:t>Deze schakel komt op het terrein van een schakel uit een andere bedrijfskolom.</a:t>
            </a:r>
          </a:p>
          <a:p>
            <a:r>
              <a:rPr lang="nl-NL" dirty="0" smtClean="0"/>
              <a:t>Als het nieuwe aanbod weinig met het bestaande te maken heeft, spreekt men van branchevervaging.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429642"/>
            <a:ext cx="9674200" cy="322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8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265</Words>
  <Application>Microsoft Office PowerPoint</Application>
  <PresentationFormat>Diavoorstelling (4:3)</PresentationFormat>
  <Paragraphs>72</Paragraphs>
  <Slides>12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Bedrijfskolom</vt:lpstr>
      <vt:lpstr>Voorbeeld bedrijfskolom</vt:lpstr>
      <vt:lpstr>Bedrijfstak (branche)</vt:lpstr>
      <vt:lpstr>Differentiatie</vt:lpstr>
      <vt:lpstr>Integratie</vt:lpstr>
      <vt:lpstr>Integratie vervolg</vt:lpstr>
      <vt:lpstr>Specialisatie</vt:lpstr>
      <vt:lpstr>Parallellisatie</vt:lpstr>
      <vt:lpstr>Samenwerkingsvormen detailhandel</vt:lpstr>
      <vt:lpstr>   Detailhandel</vt:lpstr>
      <vt:lpstr>Ondersteunende filmpjes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Robbert Groenendaal</cp:lastModifiedBy>
  <cp:revision>12</cp:revision>
  <dcterms:created xsi:type="dcterms:W3CDTF">2013-11-15T15:05:42Z</dcterms:created>
  <dcterms:modified xsi:type="dcterms:W3CDTF">2015-09-07T09:34:55Z</dcterms:modified>
</cp:coreProperties>
</file>